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2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10" TargetMode="External"/><Relationship Id="rId3" Type="http://schemas.openxmlformats.org/officeDocument/2006/relationships/hyperlink" Target="http://uk.wikipedia.org/wiki/22_%D1%82%D1%80%D0%B0%D0%B2%D0%BD%D1%8F" TargetMode="External"/><Relationship Id="rId7" Type="http://schemas.openxmlformats.org/officeDocument/2006/relationships/hyperlink" Target="http://uk.wikipedia.org/wiki/21_%D0%BA%D0%B2%D1%96%D1%82%D0%BD%D1%8F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A%D1%96%D1%80%D0%BE%D0%B2%D0%BE%D0%B3%D1%80%D0%B0%D0%B4%D1%81%D1%8C%D0%BA%D0%B0_%D0%BE%D0%B1%D0%BB%D0%B0%D1%81%D1%82%D1%8C" TargetMode="External"/><Relationship Id="rId11" Type="http://schemas.openxmlformats.org/officeDocument/2006/relationships/hyperlink" Target="http://uk.wikipedia.org/wiki/%D0%90%D0%BA%D1%82%D0%BE%D1%80" TargetMode="External"/><Relationship Id="rId5" Type="http://schemas.openxmlformats.org/officeDocument/2006/relationships/hyperlink" Target="http://uk.wikipedia.org/wiki/%D0%9A%D1%80%D0%BE%D0%BF%D0%B8%D0%B2%D0%BD%D0%B8%D1%86%D1%8C%D0%BA%D0%B5_(%D0%9D%D0%BE%D0%B2%D0%BE%D1%83%D0%BA%D1%80%D0%B0%D1%97%D0%BD%D1%81%D1%8C%D0%BA%D0%B8%D0%B9_%D1%80%D0%B0%D0%B9%D0%BE%D0%BD)" TargetMode="External"/><Relationship Id="rId10" Type="http://schemas.openxmlformats.org/officeDocument/2006/relationships/hyperlink" Target="http://uk.wikipedia.org/wiki/%D0%94%D1%80%D0%B0%D0%BC%D0%B0%D1%82%D1%83%D1%80%D0%B3" TargetMode="External"/><Relationship Id="rId4" Type="http://schemas.openxmlformats.org/officeDocument/2006/relationships/hyperlink" Target="http://uk.wikipedia.org/wiki/1840" TargetMode="External"/><Relationship Id="rId9" Type="http://schemas.openxmlformats.org/officeDocument/2006/relationships/hyperlink" Target="http://uk.wikipedia.org/wiki/%D0%9F%D0%B8%D1%81%D1%8C%D0%BC%D0%B5%D0%BD%D0%BD%D0%B8%D0%B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k.wikipedia.org/wiki/%D0%9A%D0%B8%D1%97%D0%B2%D1%81%D1%8C%D0%BA%D0%B8%D0%B9_%D1%83%D0%BD%D1%96%D0%B2%D0%B5%D1%80%D1%81%D0%B8%D1%82%D0%B5%D1%82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12karpenk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228600"/>
            <a:ext cx="3352800" cy="4582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1524000"/>
            <a:ext cx="502413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5400" b="1" dirty="0" smtClean="0">
                <a:ln w="11430">
                  <a:solidFill>
                    <a:srgbClr val="7030A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Кропивницький</a:t>
            </a:r>
          </a:p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5400" b="1" dirty="0" smtClean="0">
                <a:ln w="11430">
                  <a:solidFill>
                    <a:schemeClr val="accent4">
                      <a:lumMod val="75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Марко</a:t>
            </a:r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5400" b="1" dirty="0" smtClean="0">
                <a:ln w="11430">
                  <a:solidFill>
                    <a:srgbClr val="7030A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Лукич</a:t>
            </a:r>
            <a:endParaRPr lang="uk-UA" sz="5400" b="1" dirty="0">
              <a:ln w="11430">
                <a:solidFill>
                  <a:srgbClr val="7030A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38800" y="4648200"/>
            <a:ext cx="2438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1840-1910</a:t>
            </a:r>
            <a:endParaRPr lang="ru-RU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иний-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228600"/>
            <a:ext cx="9144000" cy="75713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План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</a:p>
          <a:p>
            <a:pPr marL="914400" indent="-914400">
              <a:buAutoNum type="arabicParenR"/>
            </a:pPr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Коротко про головне</a:t>
            </a:r>
          </a:p>
          <a:p>
            <a:pPr marL="914400" indent="-914400">
              <a:buAutoNum type="arabicParenR"/>
            </a:pPr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Початок </a:t>
            </a:r>
            <a:r>
              <a:rPr lang="ru-RU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творчості</a:t>
            </a:r>
            <a:endParaRPr lang="ru-RU" sz="54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indent="-914400">
              <a:buAutoNum type="arabicParenR"/>
            </a:pPr>
            <a:r>
              <a:rPr lang="ru-RU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Створення</a:t>
            </a:r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театру </a:t>
            </a:r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корифеїв</a:t>
            </a:r>
            <a:endParaRPr lang="ru-RU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indent="-914400">
              <a:buAutoNum type="arabicParenR"/>
            </a:pP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Театр </a:t>
            </a:r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М.Кропивницького</a:t>
            </a:r>
            <a:endParaRPr lang="ru-RU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indent="-914400">
              <a:buAutoNum type="arabicParenR"/>
            </a:pPr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Пізній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період</a:t>
            </a:r>
            <a:endParaRPr lang="ru-RU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indent="-914400">
              <a:buAutoNum type="arabicParenR"/>
            </a:pP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Родина</a:t>
            </a:r>
          </a:p>
          <a:p>
            <a:pPr marL="914400" indent="-914400">
              <a:buAutoNum type="arabicParenR"/>
            </a:pPr>
            <a:endParaRPr lang="ru-RU" sz="5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55232075_01-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838200"/>
            <a:ext cx="5410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chemeClr val="tx2">
                    <a:lumMod val="75000"/>
                  </a:schemeClr>
                </a:solidFill>
              </a:rPr>
              <a:t>Марко Лукич Кропивницький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</a:rPr>
              <a:t> (*10 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  <a:hlinkClick r:id="rId3" tooltip="22 травня"/>
              </a:rPr>
              <a:t>(22) травня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  <a:hlinkClick r:id="rId4" tooltip="1840"/>
              </a:rPr>
              <a:t>1840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</a:rPr>
              <a:t>, с. </a:t>
            </a:r>
            <a:r>
              <a:rPr lang="uk-UA" sz="2800" i="1" dirty="0" err="1" smtClean="0">
                <a:solidFill>
                  <a:schemeClr val="tx2">
                    <a:lumMod val="75000"/>
                  </a:schemeClr>
                </a:solidFill>
                <a:hlinkClick r:id="rId5" tooltip="Кропивницьке (Новоукраїнський район)"/>
              </a:rPr>
              <a:t>Бежбайраки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</a:rPr>
              <a:t>, тепер 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  <a:hlinkClick r:id="rId6" tooltip="Кіровоградська область"/>
              </a:rPr>
              <a:t>Кіровоградської області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</a:rPr>
              <a:t> — †8 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  <a:hlinkClick r:id="rId7" tooltip="21 квітня"/>
              </a:rPr>
              <a:t>(21) квітня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  <a:hlinkClick r:id="rId8" tooltip="1910"/>
              </a:rPr>
              <a:t>1910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</a:rPr>
              <a:t>) — український 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  <a:hlinkClick r:id="rId9" tooltip="Письменник"/>
              </a:rPr>
              <a:t>письменник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</a:rPr>
              <a:t>, 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  <a:hlinkClick r:id="rId10" tooltip="Драматург"/>
              </a:rPr>
              <a:t>драматург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</a:rPr>
              <a:t>, театральний 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  <a:hlinkClick r:id="rId11" tooltip="Актор"/>
              </a:rPr>
              <a:t>актор</a:t>
            </a:r>
            <a:r>
              <a:rPr lang="uk-UA" sz="2800" i="1" dirty="0" smtClean="0">
                <a:solidFill>
                  <a:schemeClr val="tx2">
                    <a:lumMod val="75000"/>
                  </a:schemeClr>
                </a:solidFill>
              </a:rPr>
              <a:t>. З ім'ям М. Кропивницького пов'язані створення українського професійного театру й наступний етап розвитку реалістичної драматургії</a:t>
            </a:r>
            <a:endParaRPr lang="uk-UA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8600"/>
            <a:ext cx="9144000" cy="923330"/>
          </a:xfrm>
          <a:prstGeom prst="rect">
            <a:avLst/>
          </a:prstGeom>
          <a:ln>
            <a:solidFill>
              <a:srgbClr val="00B0F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p3d extrusionH="57150">
              <a:bevelT w="50800" h="38100" prst="riblet"/>
            </a:sp3d>
          </a:bodyPr>
          <a:lstStyle/>
          <a:p>
            <a:pPr algn="ctr"/>
            <a:r>
              <a:rPr lang="uk-UA" sz="54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Початок творчості</a:t>
            </a:r>
            <a:endParaRPr lang="uk-UA" sz="5400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7600" y="1143000"/>
            <a:ext cx="5105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З 1862 р. М.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Кропивницький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відвідує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заняття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на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юридичному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факультеті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  <a:hlinkClick r:id="rId2" tooltip="Київський університет"/>
              </a:rPr>
              <a:t>Київського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  <a:hlinkClick r:id="rId2" tooltip="Київський університет"/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  <a:hlinkClick r:id="rId2" tooltip="Київський університет"/>
              </a:rPr>
              <a:t>університету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, як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вільний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слухач. 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Під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враженням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однієї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з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перекладних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мелодрам,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побачених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у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київському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театрі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він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пише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п'єсу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«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Микита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Старостенко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». 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У 1871 р.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Кропивницький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перейшов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у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професіональні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актори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погодившись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працювати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у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трупі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графів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Моркових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Протягом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десяти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років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роботи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в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російських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театральних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трупах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він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набув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величезного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сценічного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досвіду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глибоко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вивчив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специфіку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й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закони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театрального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мистецтва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виробив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свої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творчі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принципи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розуміння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місця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театру в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житті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суспільства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..</a:t>
            </a:r>
            <a:endParaRPr lang="uk-UA" sz="20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Рисунок 3" descr="Кропивницький_М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295400"/>
            <a:ext cx="3352800" cy="48688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5" presetClass="entr" presetSubtype="0" fill="hold" nodeType="withEffect">
                                  <p:stCondLst>
                                    <p:cond delay="30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ep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57200" y="304800"/>
            <a:ext cx="8017850" cy="990600"/>
          </a:xfrm>
          <a:prstGeom prst="rect">
            <a:avLst/>
          </a:prstGeom>
          <a:noFill/>
        </p:spPr>
        <p:txBody>
          <a:bodyPr vert="horz" wrap="square" lIns="91440" tIns="45720" rIns="91440" bIns="45720" anchor="ctr">
            <a:prstTxWarp prst="textChevronInverted">
              <a:avLst>
                <a:gd name="adj" fmla="val 69690"/>
              </a:avLst>
            </a:prstTxWarp>
            <a:spAutoFit/>
          </a:bodyPr>
          <a:lstStyle/>
          <a:p>
            <a:r>
              <a:rPr lang="uk-UA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Створення</a:t>
            </a:r>
            <a:r>
              <a:rPr lang="uk-UA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 </a:t>
            </a:r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театру</a:t>
            </a:r>
            <a:r>
              <a:rPr lang="uk-UA" sz="4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корифеїв</a:t>
            </a:r>
            <a:endParaRPr lang="uk-UA" sz="4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964353"/>
            <a:ext cx="9144000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скасування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(1881) заборони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українського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театру, почали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виникати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українські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трупи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у 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Києві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Харкові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Одесі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1882 р.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організовує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свою трупу, яка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приблизно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через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рік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зливається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трупою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Михайла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Старицького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Кропивницький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стає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провідним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режисером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Починається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нова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епоха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історії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українського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професійного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театру, на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сцені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якого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виступали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визначаючи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творче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обличчя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перше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двадцятиліття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Кропивницький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писав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переважно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твори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комедійних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жанрів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«Помирились» (1869), «За сиротою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Бог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калитою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Несподіване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сватання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(1871), «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Актор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Синиця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(1871) 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«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Лев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Гурич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Синичкін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«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Пошились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дурні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(1875), «По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ревізії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(1882), «Лихо не кожному лихо —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іншому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талан» (1882), «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Вуси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(1885)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uk-UA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7.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585922"/>
            <a:ext cx="5562600" cy="42720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127235_html_12d16c3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604" y="1981200"/>
            <a:ext cx="6531238" cy="42824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5" name="Рисунок 4" descr="big-imag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199" y="2057400"/>
            <a:ext cx="6892463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261012_teat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81300" y="2133600"/>
            <a:ext cx="5582770" cy="4038600"/>
          </a:xfrm>
          <a:prstGeom prst="can">
            <a:avLst/>
          </a:prstGeom>
        </p:spPr>
      </p:pic>
      <p:pic>
        <p:nvPicPr>
          <p:cNvPr id="7" name="Рисунок 6" descr="1186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1828800"/>
            <a:ext cx="9144000" cy="50292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 rot="21174522">
            <a:off x="27206" y="705800"/>
            <a:ext cx="778822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Театр </a:t>
            </a:r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М.Кропивницького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8" presetClass="entr" presetSubtype="0" ac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52400" y="304800"/>
            <a:ext cx="7086600" cy="18288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hevron">
              <a:avLst>
                <a:gd name="adj" fmla="val 25747"/>
              </a:avLst>
            </a:prstTxWarp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uk-UA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Пізній</a:t>
            </a:r>
            <a:r>
              <a:rPr lang="uk-UA" sz="5400" dirty="0" smtClean="0"/>
              <a:t> </a:t>
            </a:r>
            <a:r>
              <a:rPr lang="uk-UA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період</a:t>
            </a:r>
            <a:endParaRPr lang="uk-UA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1981200"/>
            <a:ext cx="7239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У 90-ті рр. Кропивницький не раз свої п'єси називає малюнками — «малюнки сільського руху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», 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«малюнки сільського 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життя, 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«малюнки сільського </a:t>
            </a:r>
            <a:r>
              <a:rPr lang="uk-UA" sz="2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каламуту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».</a:t>
            </a:r>
          </a:p>
          <a:p>
            <a:pPr algn="r"/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Навіть в останні роки життя, </a:t>
            </a:r>
            <a:endParaRPr lang="uk-UA" sz="2000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змушений 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через різке погіршення </a:t>
            </a:r>
            <a:endParaRPr lang="uk-UA" sz="2000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стану 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здоров'я оселитись на хуторі 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Затишок. </a:t>
            </a:r>
          </a:p>
          <a:p>
            <a:pPr algn="r"/>
            <a:r>
              <a:rPr lang="uk-UA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Кропивницький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досить 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часто 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виїжджав</a:t>
            </a:r>
          </a:p>
          <a:p>
            <a:pPr algn="r"/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брати участь у спектаклях, </a:t>
            </a:r>
            <a:endParaRPr lang="uk-UA" sz="2000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продовжував 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писати 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п'єси,</a:t>
            </a:r>
          </a:p>
          <a:p>
            <a:pPr algn="r"/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намагаючись порушувати найзлободенніші, </a:t>
            </a:r>
            <a:endParaRPr lang="uk-UA" sz="2000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найгостріші </a:t>
            </a:r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теми тогочасного життя. </a:t>
            </a:r>
            <a:endParaRPr lang="uk-UA" sz="2000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uk-UA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Помер 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21 </a:t>
            </a:r>
            <a:r>
              <a:rPr lang="ru-RU" sz="2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квітня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1910р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 </a:t>
            </a:r>
            <a:endParaRPr lang="ru-RU" sz="2000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по </a:t>
            </a:r>
            <a:r>
              <a:rPr lang="ru-RU" sz="2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дорозі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 </a:t>
            </a:r>
            <a:r>
              <a:rPr lang="ru-RU" sz="2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Одеси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де </a:t>
            </a:r>
            <a:r>
              <a:rPr lang="ru-RU" sz="2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був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на гастролях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;</a:t>
            </a:r>
          </a:p>
          <a:p>
            <a:pPr algn="r"/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поховано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його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в </a:t>
            </a:r>
            <a:r>
              <a:rPr lang="ru-RU" sz="2000" u="sng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Харкові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</a:t>
            </a:r>
            <a:endParaRPr lang="uk-UA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Рисунок 4" descr="640px-Памятник_Кропивницькому_Маркові_у_Кіровограді.jpg"/>
          <p:cNvPicPr>
            <a:picLocks noChangeAspect="1"/>
          </p:cNvPicPr>
          <p:nvPr/>
        </p:nvPicPr>
        <p:blipFill>
          <a:blip r:embed="rId3" cstate="print"/>
          <a:srcRect l="3499" t="2299" r="15551" b="6897"/>
          <a:stretch>
            <a:fillRect/>
          </a:stretch>
        </p:blipFill>
        <p:spPr>
          <a:xfrm>
            <a:off x="457200" y="2667000"/>
            <a:ext cx="2133600" cy="3047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457200" y="5791200"/>
            <a:ext cx="2133600" cy="7848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1500" dirty="0" smtClean="0"/>
              <a:t>Пам'ятник </a:t>
            </a:r>
            <a:r>
              <a:rPr lang="uk-UA" sz="1500" dirty="0" smtClean="0"/>
              <a:t> </a:t>
            </a:r>
            <a:r>
              <a:rPr lang="uk-UA" sz="1500" dirty="0" smtClean="0"/>
              <a:t>Кропивницькому </a:t>
            </a:r>
            <a:r>
              <a:rPr lang="uk-UA" sz="1500" dirty="0" smtClean="0"/>
              <a:t> в Кіровограді</a:t>
            </a:r>
            <a:endParaRPr lang="uk-UA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3568371-b7cb7ecfdcdafdc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4" name="Рисунок 3" descr="Марко_Кропивницький_із_родиною.jpg"/>
          <p:cNvPicPr>
            <a:picLocks noChangeAspect="1"/>
          </p:cNvPicPr>
          <p:nvPr/>
        </p:nvPicPr>
        <p:blipFill>
          <a:blip r:embed="rId3" cstate="print">
            <a:lum bright="-10000" contrast="-10000"/>
          </a:blip>
          <a:stretch>
            <a:fillRect/>
          </a:stretch>
        </p:blipFill>
        <p:spPr>
          <a:xfrm>
            <a:off x="609600" y="838200"/>
            <a:ext cx="7562921" cy="53848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0" y="228600"/>
            <a:ext cx="24193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28575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Марко</a:t>
            </a:r>
            <a:endParaRPr lang="ru-RU" sz="5400" b="1" cap="all" dirty="0">
              <a:ln w="28575">
                <a:solidFill>
                  <a:schemeClr val="accent2">
                    <a:lumMod val="60000"/>
                    <a:lumOff val="40000"/>
                  </a:schemeClr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35386" y="228600"/>
            <a:ext cx="57086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Кропивницький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1000" y="5934670"/>
            <a:ext cx="702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із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83437" y="5934670"/>
            <a:ext cx="3460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родиною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5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5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64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beautiful life</dc:creator>
  <cp:lastModifiedBy>Адмін</cp:lastModifiedBy>
  <cp:revision>15</cp:revision>
  <dcterms:created xsi:type="dcterms:W3CDTF">2014-11-13T15:35:26Z</dcterms:created>
  <dcterms:modified xsi:type="dcterms:W3CDTF">2014-11-13T17:56:46Z</dcterms:modified>
</cp:coreProperties>
</file>